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7" r:id="rId5"/>
    <p:sldId id="260" r:id="rId6"/>
    <p:sldId id="261" r:id="rId7"/>
    <p:sldId id="268" r:id="rId8"/>
    <p:sldId id="263" r:id="rId9"/>
    <p:sldId id="265" r:id="rId10"/>
    <p:sldId id="269" r:id="rId11"/>
    <p:sldId id="262" r:id="rId12"/>
    <p:sldId id="266" r:id="rId13"/>
    <p:sldId id="271" r:id="rId14"/>
    <p:sldId id="272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7FFF"/>
    <a:srgbClr val="2D1DFF"/>
    <a:srgbClr val="F7E289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6" d="100"/>
          <a:sy n="76" d="100"/>
        </p:scale>
        <p:origin x="-1206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"/>
    </p:cViewPr>
  </p:outlin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0" y="4956050"/>
            <a:ext cx="8093365" cy="458115"/>
          </a:xfrm>
          <a:effectLst>
            <a:outerShdw blurRad="50800" dist="25400" dir="2700000" algn="tl" rotWithShape="0">
              <a:prstClr val="black">
                <a:alpha val="61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080" y="5566870"/>
            <a:ext cx="6400800" cy="458115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1443835"/>
            <a:ext cx="855148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2054654"/>
            <a:ext cx="8551480" cy="442844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522475"/>
            <a:ext cx="838230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073696"/>
            <a:ext cx="4275740" cy="620719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684517"/>
            <a:ext cx="4275740" cy="31877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704" y="2073696"/>
            <a:ext cx="4123035" cy="62071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704" y="2684517"/>
            <a:ext cx="4123035" cy="31877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996" y="3887115"/>
            <a:ext cx="8818321" cy="15270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                                                     </a:t>
            </a:r>
            <a:br>
              <a:rPr lang="ru-RU" sz="3100" dirty="0" smtClean="0"/>
            </a:b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smtClean="0">
                <a:solidFill>
                  <a:schemeClr val="bg1"/>
                </a:solidFill>
              </a:rPr>
              <a:t>                                                     </a:t>
            </a:r>
            <a:r>
              <a:rPr lang="ru-RU" sz="3100" b="1" dirty="0" err="1" smtClean="0">
                <a:solidFill>
                  <a:schemeClr val="bg1"/>
                </a:solidFill>
              </a:rPr>
              <a:t>Османова</a:t>
            </a:r>
            <a:r>
              <a:rPr lang="ru-RU" sz="3100" b="1" dirty="0" smtClean="0">
                <a:solidFill>
                  <a:schemeClr val="bg1"/>
                </a:solidFill>
              </a:rPr>
              <a:t> </a:t>
            </a:r>
            <a:r>
              <a:rPr lang="ru-RU" sz="3100" b="1" dirty="0" err="1">
                <a:solidFill>
                  <a:schemeClr val="bg1"/>
                </a:solidFill>
              </a:rPr>
              <a:t>Айше</a:t>
            </a:r>
            <a:r>
              <a:rPr lang="ru-RU" sz="3100" b="1" dirty="0">
                <a:solidFill>
                  <a:schemeClr val="bg1"/>
                </a:solidFill>
              </a:rPr>
              <a:t> </a:t>
            </a:r>
            <a:r>
              <a:rPr lang="ru-RU" sz="3100" b="1" dirty="0" err="1">
                <a:solidFill>
                  <a:schemeClr val="bg1"/>
                </a:solidFill>
              </a:rPr>
              <a:t>Эдемовна</a:t>
            </a:r>
            <a:r>
              <a:rPr lang="ru-RU" sz="3100" b="1" dirty="0">
                <a:solidFill>
                  <a:schemeClr val="bg1"/>
                </a:solidFill>
              </a:rPr>
              <a:t>,</a:t>
            </a:r>
            <a:br>
              <a:rPr lang="ru-RU" sz="3100" b="1" dirty="0">
                <a:solidFill>
                  <a:schemeClr val="bg1"/>
                </a:solidFill>
              </a:rPr>
            </a:br>
            <a:r>
              <a:rPr lang="ru-RU" sz="3100" b="1" dirty="0">
                <a:solidFill>
                  <a:schemeClr val="bg1"/>
                </a:solidFill>
              </a:rPr>
              <a:t>                         </a:t>
            </a:r>
            <a:r>
              <a:rPr lang="ru-RU" sz="3100" b="1" dirty="0" smtClean="0">
                <a:solidFill>
                  <a:schemeClr val="bg1"/>
                </a:solidFill>
              </a:rPr>
              <a:t>      </a:t>
            </a:r>
            <a:r>
              <a:rPr lang="ru-RU" sz="3100" b="1" dirty="0">
                <a:solidFill>
                  <a:schemeClr val="bg1"/>
                </a:solidFill>
              </a:rPr>
              <a:t>педагог дополнительного образования </a:t>
            </a:r>
            <a:br>
              <a:rPr lang="ru-RU" sz="3100" b="1" dirty="0">
                <a:solidFill>
                  <a:schemeClr val="bg1"/>
                </a:solidFill>
              </a:rPr>
            </a:br>
            <a:r>
              <a:rPr lang="ru-RU" sz="3100" b="1" dirty="0">
                <a:solidFill>
                  <a:schemeClr val="bg1"/>
                </a:solidFill>
              </a:rPr>
              <a:t>                                                          </a:t>
            </a:r>
            <a:r>
              <a:rPr lang="ru-RU" sz="3100" b="1" dirty="0" smtClean="0">
                <a:solidFill>
                  <a:schemeClr val="bg1"/>
                </a:solidFill>
              </a:rPr>
              <a:t>    по </a:t>
            </a:r>
            <a:r>
              <a:rPr lang="ru-RU" sz="3100" b="1" dirty="0">
                <a:solidFill>
                  <a:schemeClr val="bg1"/>
                </a:solidFill>
              </a:rPr>
              <a:t>английскому языку</a:t>
            </a:r>
            <a:r>
              <a:rPr lang="ru-RU" sz="4900" b="1" dirty="0" smtClean="0">
                <a:solidFill>
                  <a:schemeClr val="bg1"/>
                </a:solidFill>
              </a:rPr>
              <a:t/>
            </a:r>
            <a:br>
              <a:rPr lang="ru-RU" sz="4900" b="1" dirty="0" smtClean="0">
                <a:solidFill>
                  <a:schemeClr val="bg1"/>
                </a:solidFill>
              </a:rPr>
            </a:br>
            <a:r>
              <a:rPr lang="ru-RU" sz="4900" b="1" dirty="0" smtClean="0">
                <a:solidFill>
                  <a:schemeClr val="bg1"/>
                </a:solidFill>
              </a:rPr>
              <a:t>                                                </a:t>
            </a:r>
            <a:r>
              <a:rPr lang="ru-RU" sz="2200" b="1" dirty="0" smtClean="0">
                <a:solidFill>
                  <a:schemeClr val="bg1"/>
                </a:solidFill>
              </a:rPr>
              <a:t>МБДОУ </a:t>
            </a:r>
            <a:r>
              <a:rPr lang="ru-RU" sz="2200" b="1" dirty="0">
                <a:solidFill>
                  <a:schemeClr val="bg1"/>
                </a:solidFill>
              </a:rPr>
              <a:t>«Детский сад </a:t>
            </a:r>
            <a:r>
              <a:rPr lang="ru-RU" sz="2200" b="1" dirty="0" smtClean="0">
                <a:solidFill>
                  <a:schemeClr val="bg1"/>
                </a:solidFill>
              </a:rPr>
              <a:t/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>
                <a:solidFill>
                  <a:schemeClr val="bg1"/>
                </a:solidFill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</a:rPr>
              <a:t>                                                                                            «</a:t>
            </a:r>
            <a:r>
              <a:rPr lang="ru-RU" sz="2200" b="1" dirty="0">
                <a:solidFill>
                  <a:schemeClr val="bg1"/>
                </a:solidFill>
              </a:rPr>
              <a:t>Журавлик» село Укромное»</a:t>
            </a:r>
            <a:br>
              <a:rPr lang="ru-RU" sz="2200" b="1" dirty="0">
                <a:solidFill>
                  <a:schemeClr val="bg1"/>
                </a:solidFill>
              </a:rPr>
            </a:br>
            <a:r>
              <a:rPr lang="ru-RU" sz="2200" b="1" dirty="0">
                <a:solidFill>
                  <a:schemeClr val="bg1"/>
                </a:solidFill>
              </a:rPr>
              <a:t>                                                      </a:t>
            </a:r>
            <a:r>
              <a:rPr lang="ru-RU" sz="2200" b="1" dirty="0" smtClean="0">
                <a:solidFill>
                  <a:schemeClr val="bg1"/>
                </a:solidFill>
              </a:rPr>
              <a:t>                                                                                   2016</a:t>
            </a: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b="1" dirty="0"/>
              <a:t/>
            </a:r>
            <a:br>
              <a:rPr lang="ru-RU" sz="4900" b="1" dirty="0"/>
            </a:b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b="1" dirty="0" smtClean="0"/>
              <a:t>АНГЛИЙСКИЙ  ЯЗЫК  В ДОШКОЛЬНОМ  ОБРАЗОВАНИИ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          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       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665475"/>
            <a:ext cx="7772400" cy="38176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  </a:t>
            </a: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7.</a:t>
            </a:r>
            <a:r>
              <a:rPr lang="ru-RU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Подводим итоги</a:t>
            </a: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- results</a:t>
            </a:r>
            <a:r>
              <a:rPr lang="ru-RU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</a:t>
            </a:r>
            <a:r>
              <a:rPr lang="ru-RU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8. КОНЕЦ ЗАНЯТИЯ – </a:t>
            </a: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THE END       </a:t>
            </a:r>
            <a:b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US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   </a:t>
            </a:r>
            <a:b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US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               </a:t>
            </a:r>
            <a:r>
              <a:rPr lang="en-US" sz="2800" dirty="0" smtClean="0">
                <a:solidFill>
                  <a:srgbClr val="FFFF00"/>
                </a:solidFill>
              </a:rPr>
              <a:t>It’s </a:t>
            </a:r>
            <a:r>
              <a:rPr lang="en-US" sz="2800" dirty="0">
                <a:solidFill>
                  <a:srgbClr val="FFFF00"/>
                </a:solidFill>
              </a:rPr>
              <a:t>time to say 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    </a:t>
            </a:r>
            <a:r>
              <a:rPr lang="en-US" dirty="0" smtClean="0">
                <a:solidFill>
                  <a:srgbClr val="FFFF00"/>
                </a:solidFill>
              </a:rPr>
              <a:t>            </a:t>
            </a:r>
            <a:r>
              <a:rPr lang="en-US" dirty="0">
                <a:solidFill>
                  <a:srgbClr val="FFFF00"/>
                </a:solidFill>
              </a:rPr>
              <a:t>GOOD – BYE!!!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749246"/>
            <a:ext cx="7772400" cy="91622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Структура  </a:t>
            </a:r>
            <a:r>
              <a:rPr lang="ru-RU" sz="3600" b="1" dirty="0">
                <a:solidFill>
                  <a:srgbClr val="FFFF00"/>
                </a:solidFill>
              </a:rPr>
              <a:t>занятия</a:t>
            </a:r>
          </a:p>
        </p:txBody>
      </p:sp>
    </p:spTree>
    <p:extLst>
      <p:ext uri="{BB962C8B-B14F-4D97-AF65-F5344CB8AC3E}">
        <p14:creationId xmlns:p14="http://schemas.microsoft.com/office/powerpoint/2010/main" val="2177485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91129"/>
            <a:ext cx="8229600" cy="76352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Наглядный материал – наше все:)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2207360"/>
            <a:ext cx="4123035" cy="42757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Admin\Desktop\фото для занятия\P10602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2207359"/>
            <a:ext cx="4123036" cy="442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фото для занятия\P10602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7359"/>
            <a:ext cx="4275739" cy="442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79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260" y="1443834"/>
            <a:ext cx="8551480" cy="1374346"/>
          </a:xfrm>
        </p:spPr>
        <p:txBody>
          <a:bodyPr>
            <a:normAutofit/>
          </a:bodyPr>
          <a:lstStyle/>
          <a:p>
            <a:r>
              <a:rPr lang="ru-RU" b="1" dirty="0" smtClean="0"/>
              <a:t>              </a:t>
            </a:r>
            <a:r>
              <a:rPr lang="ru-RU" sz="4800" b="1" dirty="0" smtClean="0"/>
              <a:t>Работа </a:t>
            </a:r>
            <a:r>
              <a:rPr lang="ru-RU" sz="4800" b="1" dirty="0"/>
              <a:t>с родителями 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260" y="2818180"/>
            <a:ext cx="8551480" cy="3664919"/>
          </a:xfrm>
        </p:spPr>
        <p:txBody>
          <a:bodyPr/>
          <a:lstStyle/>
          <a:p>
            <a:r>
              <a:rPr lang="ru-RU" dirty="0" smtClean="0"/>
              <a:t> индивидуальные консультации</a:t>
            </a:r>
          </a:p>
          <a:p>
            <a:r>
              <a:rPr lang="ru-RU" dirty="0"/>
              <a:t> </a:t>
            </a:r>
            <a:r>
              <a:rPr lang="ru-RU" dirty="0" smtClean="0"/>
              <a:t>участие в родительских собраниях</a:t>
            </a:r>
          </a:p>
          <a:p>
            <a:r>
              <a:rPr lang="ru-RU" dirty="0"/>
              <a:t> </a:t>
            </a:r>
            <a:r>
              <a:rPr lang="ru-RU" dirty="0" smtClean="0"/>
              <a:t>уголок английского языка (информационный стенд)</a:t>
            </a:r>
          </a:p>
          <a:p>
            <a:r>
              <a:rPr lang="ru-RU" dirty="0"/>
              <a:t> </a:t>
            </a:r>
            <a:r>
              <a:rPr lang="ru-RU" dirty="0" smtClean="0"/>
              <a:t>ведение странички педагога в интернете, на сайте ДОУ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2565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260" y="1443835"/>
            <a:ext cx="8551480" cy="13743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Приложение 1.</a:t>
            </a:r>
            <a:r>
              <a:rPr lang="ru-RU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    Блок – опрос по эмоциям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   </a:t>
            </a:r>
            <a:r>
              <a:rPr lang="en-US" b="1" dirty="0" smtClean="0"/>
              <a:t>How Are You Feeling Today?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F:\фото для занятия\aPWxgiZ9rS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2512770"/>
            <a:ext cx="8551480" cy="412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407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260" y="1443834"/>
            <a:ext cx="8551480" cy="137434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Приложение 2.</a:t>
            </a:r>
            <a:b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Блок </a:t>
            </a:r>
            <a:r>
              <a:rPr lang="ru-RU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– опрос 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о  погоде/ времени года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           </a:t>
            </a:r>
            <a:r>
              <a:rPr lang="en-US" b="1" dirty="0" smtClean="0"/>
              <a:t>What </a:t>
            </a:r>
            <a:r>
              <a:rPr lang="en-US" b="1" dirty="0" smtClean="0"/>
              <a:t> </a:t>
            </a:r>
            <a:r>
              <a:rPr lang="en-US" b="1" dirty="0" smtClean="0"/>
              <a:t>is  the  weather </a:t>
            </a:r>
            <a:r>
              <a:rPr lang="en-US" b="1" dirty="0" smtClean="0"/>
              <a:t> like  </a:t>
            </a:r>
            <a:r>
              <a:rPr lang="en-US" b="1" dirty="0" smtClean="0"/>
              <a:t>today</a:t>
            </a:r>
            <a:r>
              <a:rPr lang="en-US" b="1" dirty="0"/>
              <a:t>?</a:t>
            </a:r>
            <a:endParaRPr lang="ru-RU" dirty="0"/>
          </a:p>
        </p:txBody>
      </p:sp>
      <p:pic>
        <p:nvPicPr>
          <p:cNvPr id="2050" name="Picture 2" descr="C:\Users\Admin\Desktop\фото для занятия\P10602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3003324"/>
            <a:ext cx="8551480" cy="363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651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8965" y="2054655"/>
            <a:ext cx="8093365" cy="183246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6260" y="3734410"/>
            <a:ext cx="8093364" cy="152705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</a:t>
            </a:r>
            <a:r>
              <a:rPr lang="en-US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Thank </a:t>
            </a:r>
            <a:r>
              <a:rPr lang="en-US" sz="5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You for attention!</a:t>
            </a:r>
            <a:endParaRPr lang="ru-RU" sz="5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8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Английский язык в детском саду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Занятия  построены на игровом принципе</a:t>
            </a:r>
            <a:endParaRPr lang="en-US" dirty="0" smtClean="0"/>
          </a:p>
          <a:p>
            <a:r>
              <a:rPr lang="ru-RU" dirty="0" smtClean="0"/>
              <a:t>Использование родного языка желательно свести к минимуму</a:t>
            </a:r>
          </a:p>
          <a:p>
            <a:r>
              <a:rPr lang="ru-RU" dirty="0" smtClean="0"/>
              <a:t>Обилие наглядного материала </a:t>
            </a:r>
          </a:p>
          <a:p>
            <a:r>
              <a:rPr lang="ru-RU" dirty="0" err="1" smtClean="0"/>
              <a:t>Физкульт</a:t>
            </a:r>
            <a:r>
              <a:rPr lang="ru-RU" dirty="0" smtClean="0"/>
              <a:t>-минутка</a:t>
            </a:r>
          </a:p>
          <a:p>
            <a:r>
              <a:rPr lang="ru-RU" dirty="0" smtClean="0"/>
              <a:t>Подвижные игры</a:t>
            </a:r>
          </a:p>
          <a:p>
            <a:r>
              <a:rPr lang="ru-RU" dirty="0" smtClean="0"/>
              <a:t>Использование в работе  средств ИКТ  </a:t>
            </a:r>
          </a:p>
          <a:p>
            <a:r>
              <a:rPr lang="ru-RU" dirty="0" smtClean="0"/>
              <a:t>Практическая работа в конце занятия</a:t>
            </a:r>
          </a:p>
          <a:p>
            <a:r>
              <a:rPr lang="ru-RU" dirty="0" smtClean="0"/>
              <a:t>Работа с родителями</a:t>
            </a:r>
          </a:p>
          <a:p>
            <a:pPr marL="0" indent="0">
              <a:buNone/>
            </a:pPr>
            <a:endParaRPr lang="ru-RU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Структура  занятия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3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 Приветствие  - </a:t>
            </a:r>
            <a:r>
              <a:rPr lang="en-US" sz="3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Greeting</a:t>
            </a:r>
          </a:p>
          <a:p>
            <a:endParaRPr lang="en-US" dirty="0" smtClean="0"/>
          </a:p>
          <a:p>
            <a:r>
              <a:rPr lang="ru-RU" sz="3500" dirty="0" smtClean="0"/>
              <a:t>«</a:t>
            </a:r>
            <a:r>
              <a:rPr lang="en-US" sz="3500" dirty="0" smtClean="0"/>
              <a:t>Good morning</a:t>
            </a:r>
            <a:r>
              <a:rPr lang="ru-RU" sz="3500" dirty="0" smtClean="0"/>
              <a:t>» </a:t>
            </a:r>
            <a:r>
              <a:rPr lang="en-US" sz="3500" dirty="0" smtClean="0"/>
              <a:t> song </a:t>
            </a:r>
            <a:r>
              <a:rPr lang="en-US" dirty="0" smtClean="0"/>
              <a:t>– </a:t>
            </a:r>
            <a:r>
              <a:rPr lang="ru-RU" sz="2400" dirty="0" smtClean="0"/>
              <a:t>традиционная песня-приветствие</a:t>
            </a:r>
          </a:p>
          <a:p>
            <a:endParaRPr lang="en-US" sz="2400" dirty="0" smtClean="0"/>
          </a:p>
          <a:p>
            <a:r>
              <a:rPr lang="en-US" sz="3500" dirty="0" smtClean="0"/>
              <a:t>What</a:t>
            </a:r>
            <a:r>
              <a:rPr lang="en-US" sz="3500" dirty="0" smtClean="0"/>
              <a:t> </a:t>
            </a:r>
            <a:r>
              <a:rPr lang="en-US" sz="3500" dirty="0" smtClean="0"/>
              <a:t>is the weather </a:t>
            </a:r>
            <a:r>
              <a:rPr lang="en-US" sz="3500" dirty="0" smtClean="0"/>
              <a:t>like today</a:t>
            </a:r>
            <a:r>
              <a:rPr lang="en-US" sz="3500" dirty="0" smtClean="0"/>
              <a:t>?</a:t>
            </a:r>
            <a:r>
              <a:rPr lang="ru-RU" sz="3500" dirty="0" smtClean="0"/>
              <a:t> </a:t>
            </a:r>
            <a:r>
              <a:rPr lang="ru-RU" dirty="0" smtClean="0"/>
              <a:t>– </a:t>
            </a:r>
            <a:r>
              <a:rPr lang="ru-RU" sz="2600" dirty="0" smtClean="0"/>
              <a:t>блок-опрос по теме «Погода. Времена года», повторение лексики</a:t>
            </a:r>
            <a:endParaRPr lang="en-US" sz="2600" dirty="0" smtClean="0"/>
          </a:p>
          <a:p>
            <a:pPr marL="0" indent="0">
              <a:buNone/>
            </a:pPr>
            <a:r>
              <a:rPr lang="ru-RU" dirty="0" smtClean="0"/>
              <a:t>     </a:t>
            </a:r>
          </a:p>
          <a:p>
            <a:r>
              <a:rPr lang="en-US" sz="3500" dirty="0" smtClean="0"/>
              <a:t>How are you feeling today?</a:t>
            </a:r>
            <a:r>
              <a:rPr lang="ru-RU" sz="3500" dirty="0" smtClean="0"/>
              <a:t> </a:t>
            </a:r>
            <a:r>
              <a:rPr lang="ru-RU" dirty="0" smtClean="0"/>
              <a:t>– </a:t>
            </a:r>
            <a:r>
              <a:rPr lang="ru-RU" sz="2600" dirty="0" smtClean="0"/>
              <a:t>блок-опрос  по эмоциям: учимся определять настроение 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Структура  занятия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2. Фонетическая </a:t>
            </a: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зарядка  </a:t>
            </a: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 </a:t>
            </a: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Warm </a:t>
            </a:r>
            <a:r>
              <a:rPr 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Up</a:t>
            </a:r>
            <a:endParaRPr lang="ru-RU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/>
              <a:t>упражнения </a:t>
            </a:r>
            <a:r>
              <a:rPr lang="ru-RU" dirty="0"/>
              <a:t>для разогрева артикуляционно-речевого аппарата, скороговорки, рифмовки, песенки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Основная  </a:t>
            </a: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часть </a:t>
            </a: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занятия </a:t>
            </a: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/>
              <a:t>введение  лексики</a:t>
            </a:r>
            <a:r>
              <a:rPr lang="ru-RU" dirty="0"/>
              <a:t>, презентация наглядности, </a:t>
            </a:r>
            <a:r>
              <a:rPr lang="ru-RU" dirty="0" smtClean="0"/>
              <a:t>    беседа </a:t>
            </a:r>
            <a:r>
              <a:rPr lang="ru-RU" dirty="0"/>
              <a:t>– объяснение новой  темы</a:t>
            </a:r>
          </a:p>
        </p:txBody>
      </p:sp>
    </p:spTree>
    <p:extLst>
      <p:ext uri="{BB962C8B-B14F-4D97-AF65-F5344CB8AC3E}">
        <p14:creationId xmlns:p14="http://schemas.microsoft.com/office/powerpoint/2010/main" val="3101372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Структура  занятия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8964" y="2073697"/>
            <a:ext cx="6566315" cy="74448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4.Физминутка – </a:t>
            </a:r>
            <a:r>
              <a:rPr lang="en-US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Let’s Move!</a:t>
            </a:r>
            <a:endParaRPr lang="ru-RU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H="1">
            <a:off x="9000444" y="2054655"/>
            <a:ext cx="45719" cy="15270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Users\Admin\Desktop\фото для занятия\P10602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705" y="2970885"/>
            <a:ext cx="4275739" cy="335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фото для занятия\P106020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2970885"/>
            <a:ext cx="4275740" cy="335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79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Структура  занятия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260" y="1749246"/>
            <a:ext cx="8551480" cy="519197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11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11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5</a:t>
            </a:r>
            <a:r>
              <a:rPr lang="ru-RU" sz="111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. Языковые игры</a:t>
            </a:r>
            <a:r>
              <a:rPr lang="en-US" sz="111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-  </a:t>
            </a:r>
            <a:r>
              <a:rPr lang="ru-RU" sz="111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1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Language games</a:t>
            </a:r>
            <a:endParaRPr lang="ru-RU" sz="11100" b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ru-RU" sz="8600" dirty="0" smtClean="0"/>
              <a:t>отработка  новой лексики</a:t>
            </a:r>
          </a:p>
          <a:p>
            <a:r>
              <a:rPr lang="ru-RU" sz="8600" dirty="0" smtClean="0"/>
              <a:t>закрепление и  повторение   изученной ранее лексики</a:t>
            </a:r>
          </a:p>
          <a:p>
            <a:r>
              <a:rPr lang="ru-RU" sz="8600" dirty="0" smtClean="0"/>
              <a:t>развитие памяти         </a:t>
            </a:r>
          </a:p>
          <a:p>
            <a:r>
              <a:rPr lang="ru-RU" sz="8600" dirty="0"/>
              <a:t>т</a:t>
            </a:r>
            <a:r>
              <a:rPr lang="ru-RU" sz="8600" dirty="0" smtClean="0"/>
              <a:t>ренировка  внимания </a:t>
            </a:r>
          </a:p>
          <a:p>
            <a:r>
              <a:rPr lang="ru-RU" sz="8600" dirty="0"/>
              <a:t>р</a:t>
            </a:r>
            <a:r>
              <a:rPr lang="ru-RU" sz="8600" dirty="0" smtClean="0"/>
              <a:t>азвитие  логического  мышления и языковой догадки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8000" dirty="0"/>
              <a:t> </a:t>
            </a:r>
            <a:r>
              <a:rPr lang="en-US" sz="8000" dirty="0" smtClean="0"/>
              <a:t>                    </a:t>
            </a:r>
            <a:r>
              <a:rPr lang="ru-RU" sz="8000" dirty="0" smtClean="0">
                <a:solidFill>
                  <a:srgbClr val="FFFF00"/>
                </a:solidFill>
              </a:rPr>
              <a:t>«</a:t>
            </a:r>
            <a:r>
              <a:rPr lang="en-US" sz="7400" dirty="0" smtClean="0">
                <a:solidFill>
                  <a:srgbClr val="FFFF00"/>
                </a:solidFill>
              </a:rPr>
              <a:t>Snowball</a:t>
            </a:r>
            <a:r>
              <a:rPr lang="ru-RU" sz="7400" dirty="0" smtClean="0">
                <a:solidFill>
                  <a:srgbClr val="FFFF00"/>
                </a:solidFill>
              </a:rPr>
              <a:t>»</a:t>
            </a:r>
            <a:r>
              <a:rPr lang="en-US" sz="7400" dirty="0" smtClean="0">
                <a:solidFill>
                  <a:srgbClr val="FFFF00"/>
                </a:solidFill>
              </a:rPr>
              <a:t>                                </a:t>
            </a:r>
            <a:r>
              <a:rPr lang="ru-RU" sz="7400" dirty="0" smtClean="0">
                <a:solidFill>
                  <a:srgbClr val="FFFF00"/>
                </a:solidFill>
              </a:rPr>
              <a:t>«</a:t>
            </a:r>
            <a:r>
              <a:rPr lang="en-US" sz="7400" dirty="0" smtClean="0">
                <a:solidFill>
                  <a:srgbClr val="FFFF00"/>
                </a:solidFill>
              </a:rPr>
              <a:t>What is missing?</a:t>
            </a:r>
            <a:r>
              <a:rPr lang="ru-RU" sz="7400" dirty="0" smtClean="0">
                <a:solidFill>
                  <a:srgbClr val="FFFF00"/>
                </a:solidFill>
              </a:rPr>
              <a:t>»</a:t>
            </a:r>
            <a:r>
              <a:rPr lang="en-US" sz="7400" dirty="0" smtClean="0">
                <a:solidFill>
                  <a:srgbClr val="FFFF00"/>
                </a:solidFill>
              </a:rPr>
              <a:t>    </a:t>
            </a:r>
          </a:p>
          <a:p>
            <a:pPr marL="0" indent="0">
              <a:buNone/>
            </a:pPr>
            <a:r>
              <a:rPr lang="en-US" sz="7400" dirty="0">
                <a:solidFill>
                  <a:srgbClr val="FFFF00"/>
                </a:solidFill>
              </a:rPr>
              <a:t> </a:t>
            </a:r>
            <a:r>
              <a:rPr lang="en-US" sz="7400" dirty="0" smtClean="0">
                <a:solidFill>
                  <a:srgbClr val="FFFF00"/>
                </a:solidFill>
              </a:rPr>
              <a:t>    </a:t>
            </a:r>
            <a:r>
              <a:rPr lang="ru-RU" sz="7400" dirty="0" smtClean="0">
                <a:solidFill>
                  <a:srgbClr val="FFFF00"/>
                </a:solidFill>
              </a:rPr>
              <a:t>«</a:t>
            </a:r>
            <a:r>
              <a:rPr lang="en-US" sz="7400" dirty="0" smtClean="0">
                <a:solidFill>
                  <a:srgbClr val="FFFF00"/>
                </a:solidFill>
              </a:rPr>
              <a:t>TV Star</a:t>
            </a:r>
            <a:r>
              <a:rPr lang="ru-RU" sz="7400" dirty="0" smtClean="0">
                <a:solidFill>
                  <a:srgbClr val="FFFF00"/>
                </a:solidFill>
              </a:rPr>
              <a:t>»</a:t>
            </a:r>
            <a:r>
              <a:rPr lang="en-US" sz="7400" dirty="0" smtClean="0">
                <a:solidFill>
                  <a:srgbClr val="FFFF00"/>
                </a:solidFill>
              </a:rPr>
              <a:t>                       </a:t>
            </a:r>
            <a:r>
              <a:rPr lang="ru-RU" sz="7400" dirty="0" smtClean="0">
                <a:solidFill>
                  <a:srgbClr val="FFFF00"/>
                </a:solidFill>
              </a:rPr>
              <a:t>«</a:t>
            </a:r>
            <a:r>
              <a:rPr lang="en-US" sz="7400" dirty="0" smtClean="0">
                <a:solidFill>
                  <a:srgbClr val="FFFF00"/>
                </a:solidFill>
              </a:rPr>
              <a:t>Chinese  whispers</a:t>
            </a:r>
            <a:r>
              <a:rPr lang="ru-RU" sz="7400" dirty="0" smtClean="0">
                <a:solidFill>
                  <a:srgbClr val="FFFF00"/>
                </a:solidFill>
              </a:rPr>
              <a:t>»</a:t>
            </a:r>
            <a:r>
              <a:rPr lang="en-US" sz="7400" dirty="0" smtClean="0">
                <a:solidFill>
                  <a:srgbClr val="FFFF00"/>
                </a:solidFill>
              </a:rPr>
              <a:t>    </a:t>
            </a:r>
            <a:endParaRPr lang="ru-RU" sz="7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Структура  занятия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6.  </a:t>
            </a:r>
            <a:r>
              <a:rPr lang="ru-RU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Практическая  работа -  </a:t>
            </a:r>
            <a:r>
              <a:rPr lang="en-US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Craft work</a:t>
            </a:r>
            <a:endParaRPr lang="ru-RU" sz="3600" b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ru-RU" sz="3200" dirty="0"/>
              <a:t>н</a:t>
            </a:r>
            <a:r>
              <a:rPr lang="ru-RU" sz="3200" dirty="0" smtClean="0"/>
              <a:t>е более чем на 10 минут </a:t>
            </a:r>
          </a:p>
          <a:p>
            <a:r>
              <a:rPr lang="ru-RU" sz="3200" dirty="0"/>
              <a:t>т</a:t>
            </a:r>
            <a:r>
              <a:rPr lang="ru-RU" sz="3200" dirty="0" smtClean="0"/>
              <a:t>ема работы связана с основной темой занятия</a:t>
            </a:r>
          </a:p>
          <a:p>
            <a:r>
              <a:rPr lang="ru-RU" sz="3200" dirty="0"/>
              <a:t>в</a:t>
            </a:r>
            <a:r>
              <a:rPr lang="ru-RU" sz="3200" dirty="0" smtClean="0"/>
              <a:t>се инструкции даем  по-английски, при необходимости  дублируем на русском языке</a:t>
            </a:r>
          </a:p>
          <a:p>
            <a:r>
              <a:rPr lang="ru-RU" sz="3200" dirty="0"/>
              <a:t>з</a:t>
            </a:r>
            <a:r>
              <a:rPr lang="ru-RU" sz="3200" dirty="0" smtClean="0"/>
              <a:t>акрепление глаголов (вырезать, склеивать, рисовать и т.д.), названия цветов, повторение лексики по теме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endParaRPr lang="ru-RU" sz="3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24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91130"/>
            <a:ext cx="8229600" cy="76352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Практическая работа – 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Craft work </a:t>
            </a:r>
            <a:endParaRPr lang="ru-RU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C:\Users\Admin\Desktop\фото для занятия\P10602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2054655"/>
            <a:ext cx="4123035" cy="4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фото для занятия\P10601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4655"/>
            <a:ext cx="4275740" cy="450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70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91130"/>
            <a:ext cx="8229600" cy="106893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Практическая работа – 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Craft work </a:t>
            </a:r>
            <a:endParaRPr lang="ru-RU" dirty="0"/>
          </a:p>
        </p:txBody>
      </p:sp>
      <p:pic>
        <p:nvPicPr>
          <p:cNvPr id="3074" name="Picture 2" descr="C:\Users\Admin\Desktop\фото для занятия\P10501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2207360"/>
            <a:ext cx="4275740" cy="442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фото для занятия\P10602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704" y="2207360"/>
            <a:ext cx="4123036" cy="442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666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309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                                                                                                            Османова Айше Эдемовна,                                педагог дополнительного образования                                                                по английскому языку                                                 МБДОУ «Детский сад                                                                                               «Журавлик» село Укромное»                                                                                                                                          2016   АНГЛИЙСКИЙ  ЯЗЫК  В ДОШКОЛЬНОМ  ОБРАЗОВАНИИ                                                                                    </vt:lpstr>
      <vt:lpstr>Английский язык в детском саду</vt:lpstr>
      <vt:lpstr>Структура  занятия</vt:lpstr>
      <vt:lpstr>Структура  занятия</vt:lpstr>
      <vt:lpstr>Структура  занятия</vt:lpstr>
      <vt:lpstr>Структура  занятия</vt:lpstr>
      <vt:lpstr>Структура  занятия</vt:lpstr>
      <vt:lpstr>Практическая работа – Craft work </vt:lpstr>
      <vt:lpstr>Практическая работа – Craft work </vt:lpstr>
      <vt:lpstr>   7. Подводим итоги - results     8. КОНЕЦ ЗАНЯТИЯ – THE END                                     It’s time to say                  GOOD – BYE!!! </vt:lpstr>
      <vt:lpstr>Наглядный материал – наше все:)</vt:lpstr>
      <vt:lpstr>              Работа с родителями </vt:lpstr>
      <vt:lpstr>Приложение 1.         Блок – опрос по эмоциям                How Are You Feeling Today? </vt:lpstr>
      <vt:lpstr>Приложение 2. Блок – опрос   о  погоде/ времени года            What  is  the  weather  like  today?</vt:lpstr>
      <vt:lpstr>             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Admin</cp:lastModifiedBy>
  <cp:revision>66</cp:revision>
  <dcterms:created xsi:type="dcterms:W3CDTF">2013-08-21T19:17:07Z</dcterms:created>
  <dcterms:modified xsi:type="dcterms:W3CDTF">2016-03-27T08:17:16Z</dcterms:modified>
</cp:coreProperties>
</file>